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52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1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7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8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30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3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1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9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58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B63716-2093-4564-84F3-F5A45E24EB90}" type="datetimeFigureOut">
              <a:rPr lang="en-US" smtClean="0"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10E415D-1FA1-44DA-A57D-709D64657EE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19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Green Bliss</a:t>
            </a:r>
            <a:br>
              <a:rPr lang="en-US" dirty="0" smtClean="0"/>
            </a:br>
            <a:r>
              <a:rPr lang="en-US" sz="1800" dirty="0" smtClean="0"/>
              <a:t>(A Web Application)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242" y="4598755"/>
            <a:ext cx="8851461" cy="173380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421558" y="4826675"/>
            <a:ext cx="36157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Submitted by: Shivani M. Awatade Roll No: 21403</a:t>
            </a:r>
          </a:p>
          <a:p>
            <a:r>
              <a:rPr lang="en-US" dirty="0" smtClean="0"/>
              <a:t>Project Guide: Dr. Milind Godase</a:t>
            </a:r>
          </a:p>
          <a:p>
            <a:r>
              <a:rPr lang="en-US" dirty="0" smtClean="0"/>
              <a:t>MCA-II </a:t>
            </a:r>
            <a:r>
              <a:rPr lang="en-US" dirty="0"/>
              <a:t>Sem-4</a:t>
            </a:r>
          </a:p>
          <a:p>
            <a:r>
              <a:rPr lang="en-US" dirty="0"/>
              <a:t>Sinhgad Institute Of Management, Pune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98921" y="2190465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Use case Diagrams</a:t>
            </a:r>
          </a:p>
          <a:p>
            <a:pPr marL="0" indent="0">
              <a:buNone/>
            </a:pPr>
            <a:r>
              <a:rPr lang="en-US" dirty="0" smtClean="0"/>
              <a:t>2. Profile Module</a:t>
            </a:r>
            <a:endParaRPr lang="en-US" dirty="0"/>
          </a:p>
        </p:txBody>
      </p:sp>
      <p:pic>
        <p:nvPicPr>
          <p:cNvPr id="5" name="Picture 4" descr="C:\Users\Shiwani\AppData\Local\Microsoft\Windows\INetCache\Content.MSO\19E10802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7"/>
          <a:stretch/>
        </p:blipFill>
        <p:spPr bwMode="auto">
          <a:xfrm>
            <a:off x="3987486" y="1797979"/>
            <a:ext cx="7544872" cy="45618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548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78468" y="2240007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Use case Diagrams</a:t>
            </a:r>
          </a:p>
          <a:p>
            <a:pPr marL="0" indent="0">
              <a:buNone/>
            </a:pPr>
            <a:r>
              <a:rPr lang="en-US" dirty="0" smtClean="0"/>
              <a:t>3. Product Module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475C8485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/>
          <a:stretch/>
        </p:blipFill>
        <p:spPr bwMode="auto">
          <a:xfrm>
            <a:off x="4067033" y="1173708"/>
            <a:ext cx="7716672" cy="52134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519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1991" y="2081557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Use case Diagrams</a:t>
            </a:r>
          </a:p>
          <a:p>
            <a:pPr marL="0" indent="0">
              <a:buNone/>
            </a:pPr>
            <a:r>
              <a:rPr lang="en-US" dirty="0" smtClean="0"/>
              <a:t>4. Cart &amp; Order Module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A5A7CC1C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9" r="16821"/>
          <a:stretch/>
        </p:blipFill>
        <p:spPr bwMode="auto">
          <a:xfrm>
            <a:off x="4176216" y="964541"/>
            <a:ext cx="6704461" cy="49585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03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87651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Use case Diagrams</a:t>
            </a:r>
          </a:p>
          <a:p>
            <a:pPr marL="0" indent="0">
              <a:buNone/>
            </a:pPr>
            <a:r>
              <a:rPr lang="en-US" dirty="0" smtClean="0"/>
              <a:t>5. Payment Module</a:t>
            </a:r>
            <a:endParaRPr lang="en-US" dirty="0"/>
          </a:p>
        </p:txBody>
      </p:sp>
      <p:pic>
        <p:nvPicPr>
          <p:cNvPr id="5" name="Picture 4" descr="C:\Users\Shiwani\AppData\Local\Microsoft\Windows\INetCache\Content.MSO\D359348A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1" r="18895"/>
          <a:stretch/>
        </p:blipFill>
        <p:spPr bwMode="auto">
          <a:xfrm>
            <a:off x="4714472" y="1208608"/>
            <a:ext cx="6166205" cy="4687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00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Use case Diagrams</a:t>
            </a:r>
          </a:p>
          <a:p>
            <a:pPr marL="0" indent="0">
              <a:buNone/>
            </a:pPr>
            <a:r>
              <a:rPr lang="en-US" dirty="0" smtClean="0"/>
              <a:t>7. Ticket Module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790EAD28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1" r="20513"/>
          <a:stretch/>
        </p:blipFill>
        <p:spPr bwMode="auto">
          <a:xfrm>
            <a:off x="4312693" y="1858440"/>
            <a:ext cx="5778690" cy="33686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198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Use case Diagrams</a:t>
            </a:r>
          </a:p>
          <a:p>
            <a:pPr marL="0" indent="0">
              <a:buNone/>
            </a:pPr>
            <a:r>
              <a:rPr lang="en-US" dirty="0" smtClean="0"/>
              <a:t>8. Feedback Module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A9C41576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4" r="20032"/>
          <a:stretch/>
        </p:blipFill>
        <p:spPr bwMode="auto">
          <a:xfrm>
            <a:off x="4107977" y="2084832"/>
            <a:ext cx="5615557" cy="32534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28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Activity Diagrams</a:t>
            </a:r>
          </a:p>
          <a:p>
            <a:pPr marL="0" indent="0">
              <a:buNone/>
            </a:pPr>
            <a:r>
              <a:rPr lang="en-US" dirty="0" smtClean="0"/>
              <a:t>1. Profile Module</a:t>
            </a:r>
            <a:endParaRPr lang="en-US" dirty="0"/>
          </a:p>
        </p:txBody>
      </p:sp>
      <p:pic>
        <p:nvPicPr>
          <p:cNvPr id="5" name="Picture 4" descr="C:\Users\Shiwani\AppData\Local\Microsoft\Windows\INetCache\Content.MSO\959FE4AA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2" r="25784"/>
          <a:stretch/>
        </p:blipFill>
        <p:spPr bwMode="auto">
          <a:xfrm>
            <a:off x="4983480" y="313509"/>
            <a:ext cx="5440680" cy="61273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227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Activity Diagrams</a:t>
            </a:r>
          </a:p>
          <a:p>
            <a:pPr marL="0" indent="0">
              <a:buNone/>
            </a:pPr>
            <a:r>
              <a:rPr lang="en-US" dirty="0" smtClean="0"/>
              <a:t>2. Product Module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BD67A94E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 r="61265"/>
          <a:stretch/>
        </p:blipFill>
        <p:spPr bwMode="auto">
          <a:xfrm>
            <a:off x="6832147" y="195202"/>
            <a:ext cx="1893842" cy="63908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37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Activity Diagrams</a:t>
            </a:r>
          </a:p>
          <a:p>
            <a:pPr marL="0" indent="0">
              <a:buNone/>
            </a:pPr>
            <a:r>
              <a:rPr lang="en-US" dirty="0" smtClean="0"/>
              <a:t>3. Cart &amp; Order Module</a:t>
            </a:r>
            <a:endParaRPr lang="en-US" dirty="0"/>
          </a:p>
        </p:txBody>
      </p:sp>
      <p:pic>
        <p:nvPicPr>
          <p:cNvPr id="7" name="Picture 6" descr="C:\Users\Shiwani\AppData\Local\Microsoft\Windows\INetCache\Content.MSO\C19CF140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4" r="72481"/>
          <a:stretch/>
        </p:blipFill>
        <p:spPr bwMode="auto">
          <a:xfrm>
            <a:off x="6953522" y="904331"/>
            <a:ext cx="1132386" cy="52844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788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Activity Diagrams</a:t>
            </a:r>
          </a:p>
          <a:p>
            <a:pPr marL="0" indent="0">
              <a:buNone/>
            </a:pPr>
            <a:r>
              <a:rPr lang="en-US" dirty="0" smtClean="0"/>
              <a:t>4. Payment Module</a:t>
            </a:r>
            <a:endParaRPr lang="en-US" dirty="0"/>
          </a:p>
        </p:txBody>
      </p:sp>
      <p:pic>
        <p:nvPicPr>
          <p:cNvPr id="7" name="Picture 6" descr="C:\Users\Shiwani\AppData\Local\Microsoft\Windows\INetCache\Content.MSO\88FC8EE2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6" r="20404"/>
          <a:stretch/>
        </p:blipFill>
        <p:spPr bwMode="auto">
          <a:xfrm>
            <a:off x="4819423" y="1796324"/>
            <a:ext cx="5539423" cy="35333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676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“Green Bliss” is a web application introduced with an objective of providing an e-commerce platform for gardening-enthusiasts. It provides a platform for the nursery owner to sell his products like saplings, seeds, fertilizers and other gardening/horticulture equipment. It will ease the efforts for owners as well as the customer and will save their time and efforts. It also eliminate a lot of paper work and make things hassle-free.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8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Activity Diagrams</a:t>
            </a:r>
          </a:p>
          <a:p>
            <a:pPr marL="0" indent="0">
              <a:buNone/>
            </a:pPr>
            <a:r>
              <a:rPr lang="en-US" dirty="0" smtClean="0"/>
              <a:t>5. Chat Module</a:t>
            </a:r>
            <a:endParaRPr lang="en-US" dirty="0"/>
          </a:p>
        </p:txBody>
      </p:sp>
      <p:pic>
        <p:nvPicPr>
          <p:cNvPr id="7" name="Picture 6" descr="C:\Users\Shiwani\AppData\Local\Microsoft\Windows\INetCache\Content.MSO\5BF5147A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2" r="58139" b="-1"/>
          <a:stretch/>
        </p:blipFill>
        <p:spPr bwMode="auto">
          <a:xfrm>
            <a:off x="6654246" y="1008364"/>
            <a:ext cx="2463628" cy="48829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286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Activity Diagrams</a:t>
            </a:r>
          </a:p>
          <a:p>
            <a:pPr marL="0" indent="0">
              <a:buNone/>
            </a:pPr>
            <a:r>
              <a:rPr lang="en-US" dirty="0" smtClean="0"/>
              <a:t>6. Feedback Module</a:t>
            </a:r>
            <a:endParaRPr lang="en-US" dirty="0"/>
          </a:p>
        </p:txBody>
      </p:sp>
      <p:pic>
        <p:nvPicPr>
          <p:cNvPr id="7" name="Picture 6" descr="C:\Users\Shiwani\AppData\Local\Microsoft\Windows\INetCache\Content.MSO\5570328C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2" r="49768"/>
          <a:stretch/>
        </p:blipFill>
        <p:spPr bwMode="auto">
          <a:xfrm>
            <a:off x="6449331" y="1004206"/>
            <a:ext cx="2159091" cy="49393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135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Sequence Diagrams</a:t>
            </a:r>
          </a:p>
          <a:p>
            <a:pPr marL="0" indent="0">
              <a:buNone/>
            </a:pPr>
            <a:r>
              <a:rPr lang="en-US" dirty="0"/>
              <a:t>1</a:t>
            </a:r>
            <a:r>
              <a:rPr lang="en-US" dirty="0" smtClean="0"/>
              <a:t>. Profile Module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88047248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3" r="19280"/>
          <a:stretch/>
        </p:blipFill>
        <p:spPr bwMode="auto">
          <a:xfrm>
            <a:off x="5585960" y="1046027"/>
            <a:ext cx="5608908" cy="48975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Sequence Diagrams</a:t>
            </a:r>
          </a:p>
          <a:p>
            <a:pPr marL="0" indent="0">
              <a:buNone/>
            </a:pPr>
            <a:r>
              <a:rPr lang="en-US" dirty="0" smtClean="0"/>
              <a:t>2. Product Module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DBDAB796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7" r="22853" b="12011"/>
          <a:stretch/>
        </p:blipFill>
        <p:spPr bwMode="auto">
          <a:xfrm>
            <a:off x="5414190" y="1149743"/>
            <a:ext cx="5101409" cy="43758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782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Sequence Diagrams</a:t>
            </a:r>
          </a:p>
          <a:p>
            <a:pPr marL="0" indent="0">
              <a:buNone/>
            </a:pPr>
            <a:r>
              <a:rPr lang="en-US" dirty="0" smtClean="0"/>
              <a:t>3. Order Module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8D1B7972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" r="18869"/>
          <a:stretch/>
        </p:blipFill>
        <p:spPr bwMode="auto">
          <a:xfrm>
            <a:off x="5503725" y="856282"/>
            <a:ext cx="5612765" cy="4878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40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Sequence Diagrams</a:t>
            </a:r>
          </a:p>
          <a:p>
            <a:pPr marL="0" indent="0">
              <a:buNone/>
            </a:pPr>
            <a:r>
              <a:rPr lang="en-US" dirty="0" smtClean="0"/>
              <a:t>4. Payment Module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D5D18A50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9" r="18701"/>
          <a:stretch/>
        </p:blipFill>
        <p:spPr bwMode="auto">
          <a:xfrm>
            <a:off x="5445714" y="757857"/>
            <a:ext cx="5997349" cy="50551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Data Specifications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174" y="1934707"/>
            <a:ext cx="3793532" cy="1231574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7200" dirty="0" smtClean="0"/>
              <a:t> </a:t>
            </a:r>
            <a:r>
              <a:rPr lang="en-US" sz="7200" b="1" dirty="0"/>
              <a:t>Table Name: </a:t>
            </a:r>
            <a:r>
              <a:rPr lang="en-US" sz="7200" dirty="0"/>
              <a:t>Admin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7200" b="1" dirty="0"/>
              <a:t>Description: </a:t>
            </a:r>
            <a:r>
              <a:rPr lang="en-US" sz="7200" dirty="0"/>
              <a:t>Used for storing admin details and credentials.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7200" b="1" dirty="0"/>
              <a:t>Primary Key: </a:t>
            </a:r>
            <a:r>
              <a:rPr lang="en-US" sz="7200" dirty="0" err="1"/>
              <a:t>a_id</a:t>
            </a:r>
            <a:r>
              <a:rPr lang="en-US" sz="7200" dirty="0"/>
              <a:t> (Admin ID)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300168" y="1934707"/>
          <a:ext cx="7355019" cy="375640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74331">
                  <a:extLst>
                    <a:ext uri="{9D8B030D-6E8A-4147-A177-3AD203B41FA5}">
                      <a16:colId xmlns:a16="http://schemas.microsoft.com/office/drawing/2014/main" val="2291137027"/>
                    </a:ext>
                  </a:extLst>
                </a:gridCol>
                <a:gridCol w="988910">
                  <a:extLst>
                    <a:ext uri="{9D8B030D-6E8A-4147-A177-3AD203B41FA5}">
                      <a16:colId xmlns:a16="http://schemas.microsoft.com/office/drawing/2014/main" val="3869214414"/>
                    </a:ext>
                  </a:extLst>
                </a:gridCol>
                <a:gridCol w="741683">
                  <a:extLst>
                    <a:ext uri="{9D8B030D-6E8A-4147-A177-3AD203B41FA5}">
                      <a16:colId xmlns:a16="http://schemas.microsoft.com/office/drawing/2014/main" val="1286847645"/>
                    </a:ext>
                  </a:extLst>
                </a:gridCol>
                <a:gridCol w="1359751">
                  <a:extLst>
                    <a:ext uri="{9D8B030D-6E8A-4147-A177-3AD203B41FA5}">
                      <a16:colId xmlns:a16="http://schemas.microsoft.com/office/drawing/2014/main" val="3557080499"/>
                    </a:ext>
                  </a:extLst>
                </a:gridCol>
                <a:gridCol w="3090344">
                  <a:extLst>
                    <a:ext uri="{9D8B030D-6E8A-4147-A177-3AD203B41FA5}">
                      <a16:colId xmlns:a16="http://schemas.microsoft.com/office/drawing/2014/main" val="1188916019"/>
                    </a:ext>
                  </a:extLst>
                </a:gridCol>
              </a:tblGrid>
              <a:tr h="404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Fields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5500259"/>
                  </a:ext>
                </a:extLst>
              </a:tr>
              <a:tr h="718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Null, Unique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Admin Id: used as identification for different admins, and for internal tracking of updates for admin panel.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9434419"/>
                  </a:ext>
                </a:extLst>
              </a:tr>
              <a:tr h="718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a_mail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Admin Mail: used as identification for different admins, and can be used as credentials for login purpose.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852436"/>
                  </a:ext>
                </a:extLst>
              </a:tr>
              <a:tr h="519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a_mob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Admin Mobile: used for admin contact details.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6687173"/>
                  </a:ext>
                </a:extLst>
              </a:tr>
              <a:tr h="676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a_name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Admin Name: used for recording names of different admins and as their unique identification.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495559"/>
                  </a:ext>
                </a:extLst>
              </a:tr>
              <a:tr h="718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a_pass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Admin password: used as personal credentials for different admins and for login purpose.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6927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0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Data Specifications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174" y="1934707"/>
            <a:ext cx="4052838" cy="1327108"/>
          </a:xfrm>
        </p:spPr>
        <p:txBody>
          <a:bodyPr>
            <a:normAutofit fontScale="40000" lnSpcReduction="20000"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4500" b="1" dirty="0"/>
              <a:t>Table Name: </a:t>
            </a:r>
            <a:r>
              <a:rPr lang="en-US" sz="4500" dirty="0"/>
              <a:t>Customer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4500" b="1" dirty="0"/>
              <a:t>Description: </a:t>
            </a:r>
            <a:r>
              <a:rPr lang="en-US" sz="4500" dirty="0"/>
              <a:t>Used for storing customer details and credentials.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4500" b="1" dirty="0"/>
              <a:t>Primary Key: </a:t>
            </a:r>
            <a:r>
              <a:rPr lang="en-US" sz="4500" dirty="0" err="1"/>
              <a:t>c_id</a:t>
            </a:r>
            <a:r>
              <a:rPr lang="en-US" sz="4500" dirty="0"/>
              <a:t> ( Customer ID)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418270" y="1658203"/>
          <a:ext cx="7346101" cy="445599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72906">
                  <a:extLst>
                    <a:ext uri="{9D8B030D-6E8A-4147-A177-3AD203B41FA5}">
                      <a16:colId xmlns:a16="http://schemas.microsoft.com/office/drawing/2014/main" val="2949487106"/>
                    </a:ext>
                  </a:extLst>
                </a:gridCol>
                <a:gridCol w="987711">
                  <a:extLst>
                    <a:ext uri="{9D8B030D-6E8A-4147-A177-3AD203B41FA5}">
                      <a16:colId xmlns:a16="http://schemas.microsoft.com/office/drawing/2014/main" val="1231587117"/>
                    </a:ext>
                  </a:extLst>
                </a:gridCol>
                <a:gridCol w="658475">
                  <a:extLst>
                    <a:ext uri="{9D8B030D-6E8A-4147-A177-3AD203B41FA5}">
                      <a16:colId xmlns:a16="http://schemas.microsoft.com/office/drawing/2014/main" val="505878692"/>
                    </a:ext>
                  </a:extLst>
                </a:gridCol>
                <a:gridCol w="1358102">
                  <a:extLst>
                    <a:ext uri="{9D8B030D-6E8A-4147-A177-3AD203B41FA5}">
                      <a16:colId xmlns:a16="http://schemas.microsoft.com/office/drawing/2014/main" val="1998227300"/>
                    </a:ext>
                  </a:extLst>
                </a:gridCol>
                <a:gridCol w="3168907">
                  <a:extLst>
                    <a:ext uri="{9D8B030D-6E8A-4147-A177-3AD203B41FA5}">
                      <a16:colId xmlns:a16="http://schemas.microsoft.com/office/drawing/2014/main" val="771397928"/>
                    </a:ext>
                  </a:extLst>
                </a:gridCol>
              </a:tblGrid>
              <a:tr h="3490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Fields Name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Data Type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Size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Constraint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Description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extLst>
                  <a:ext uri="{0D108BD9-81ED-4DB2-BD59-A6C34878D82A}">
                    <a16:rowId xmlns:a16="http://schemas.microsoft.com/office/drawing/2014/main" val="2863759935"/>
                  </a:ext>
                </a:extLst>
              </a:tr>
              <a:tr h="1078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c_id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Customer Id: used as identification for different customers, and for internal tracking of records for admin panel. It’ll also be used for generating order and payments uniquely for different customers.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extLst>
                  <a:ext uri="{0D108BD9-81ED-4DB2-BD59-A6C34878D82A}">
                    <a16:rowId xmlns:a16="http://schemas.microsoft.com/office/drawing/2014/main" val="1002478210"/>
                  </a:ext>
                </a:extLst>
              </a:tr>
              <a:tr h="515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c_add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300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Customer Address: used for customer contact details.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extLst>
                  <a:ext uri="{0D108BD9-81ED-4DB2-BD59-A6C34878D82A}">
                    <a16:rowId xmlns:a16="http://schemas.microsoft.com/office/drawing/2014/main" val="2830834538"/>
                  </a:ext>
                </a:extLst>
              </a:tr>
              <a:tr h="642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c_mail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Null, Unique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Customer Mail: used as identification for different customer, and can be used as credentials for login purpose.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extLst>
                  <a:ext uri="{0D108BD9-81ED-4DB2-BD59-A6C34878D82A}">
                    <a16:rowId xmlns:a16="http://schemas.microsoft.com/office/drawing/2014/main" val="4063736226"/>
                  </a:ext>
                </a:extLst>
              </a:tr>
              <a:tr h="5838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c_mob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Customer Mobile: used for customer contact details.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extLst>
                  <a:ext uri="{0D108BD9-81ED-4DB2-BD59-A6C34878D82A}">
                    <a16:rowId xmlns:a16="http://schemas.microsoft.com/office/drawing/2014/main" val="1141770362"/>
                  </a:ext>
                </a:extLst>
              </a:tr>
              <a:tr h="642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c_name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Customer Name: used for recording names of different customers and as their identification.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extLst>
                  <a:ext uri="{0D108BD9-81ED-4DB2-BD59-A6C34878D82A}">
                    <a16:rowId xmlns:a16="http://schemas.microsoft.com/office/drawing/2014/main" val="2341828085"/>
                  </a:ext>
                </a:extLst>
              </a:tr>
              <a:tr h="642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c_pass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Customer password: used as personal credentials for customers and for login purpose.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 anchor="ctr"/>
                </a:tc>
                <a:extLst>
                  <a:ext uri="{0D108BD9-81ED-4DB2-BD59-A6C34878D82A}">
                    <a16:rowId xmlns:a16="http://schemas.microsoft.com/office/drawing/2014/main" val="417284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8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Data Specifications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174" y="1934707"/>
            <a:ext cx="4052838" cy="1327108"/>
          </a:xfrm>
        </p:spPr>
        <p:txBody>
          <a:bodyPr>
            <a:normAutofit fontScale="85000" lnSpcReduction="20000"/>
          </a:bodyPr>
          <a:lstStyle/>
          <a:p>
            <a:pPr marL="177800" indent="-177800">
              <a:buFont typeface="Wingdings" panose="05000000000000000000" pitchFamily="2" charset="2"/>
              <a:buChar char="§"/>
            </a:pPr>
            <a:r>
              <a:rPr lang="en-US" b="1" dirty="0"/>
              <a:t>Table Name: </a:t>
            </a:r>
            <a:r>
              <a:rPr lang="en-US" dirty="0"/>
              <a:t>Feedback</a:t>
            </a: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en-US" b="1" dirty="0"/>
              <a:t>Description: </a:t>
            </a:r>
            <a:r>
              <a:rPr lang="en-US" dirty="0"/>
              <a:t>Used for storing feedback details generated by user.</a:t>
            </a: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en-US" b="1" dirty="0"/>
              <a:t>Primary Key: </a:t>
            </a:r>
            <a:r>
              <a:rPr lang="en-US" dirty="0" err="1"/>
              <a:t>f_id</a:t>
            </a:r>
            <a:r>
              <a:rPr lang="en-US" dirty="0"/>
              <a:t> (Feedback ID)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804011" y="1934707"/>
          <a:ext cx="7001301" cy="430232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17855">
                  <a:extLst>
                    <a:ext uri="{9D8B030D-6E8A-4147-A177-3AD203B41FA5}">
                      <a16:colId xmlns:a16="http://schemas.microsoft.com/office/drawing/2014/main" val="1900581226"/>
                    </a:ext>
                  </a:extLst>
                </a:gridCol>
                <a:gridCol w="941351">
                  <a:extLst>
                    <a:ext uri="{9D8B030D-6E8A-4147-A177-3AD203B41FA5}">
                      <a16:colId xmlns:a16="http://schemas.microsoft.com/office/drawing/2014/main" val="340396405"/>
                    </a:ext>
                  </a:extLst>
                </a:gridCol>
                <a:gridCol w="706014">
                  <a:extLst>
                    <a:ext uri="{9D8B030D-6E8A-4147-A177-3AD203B41FA5}">
                      <a16:colId xmlns:a16="http://schemas.microsoft.com/office/drawing/2014/main" val="973767790"/>
                    </a:ext>
                  </a:extLst>
                </a:gridCol>
                <a:gridCol w="1294358">
                  <a:extLst>
                    <a:ext uri="{9D8B030D-6E8A-4147-A177-3AD203B41FA5}">
                      <a16:colId xmlns:a16="http://schemas.microsoft.com/office/drawing/2014/main" val="2971982323"/>
                    </a:ext>
                  </a:extLst>
                </a:gridCol>
                <a:gridCol w="2941723">
                  <a:extLst>
                    <a:ext uri="{9D8B030D-6E8A-4147-A177-3AD203B41FA5}">
                      <a16:colId xmlns:a16="http://schemas.microsoft.com/office/drawing/2014/main" val="3400107082"/>
                    </a:ext>
                  </a:extLst>
                </a:gridCol>
              </a:tblGrid>
              <a:tr h="5558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Fields Name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Size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Constraint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6773386"/>
                  </a:ext>
                </a:extLst>
              </a:tr>
              <a:tr h="987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f_id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Null, Unique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Feedback Id: Used for uniquely identifying the feedback given by customers.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7676639"/>
                  </a:ext>
                </a:extLst>
              </a:tr>
              <a:tr h="987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f_by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Feedback by: Used for identification of the person, who has given the feedback.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616827"/>
                  </a:ext>
                </a:extLst>
              </a:tr>
              <a:tr h="8407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f_content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Feedback content: Used for storing comments the customer has given as feedback.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609942"/>
                  </a:ext>
                </a:extLst>
              </a:tr>
              <a:tr h="9297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f_time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Datetime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Feedback time:  Used for storing the time when the customer gave the feedback.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153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9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Data Specifications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174" y="1934707"/>
            <a:ext cx="4052838" cy="1327108"/>
          </a:xfrm>
        </p:spPr>
        <p:txBody>
          <a:bodyPr>
            <a:normAutofit fontScale="85000" lnSpcReduction="20000"/>
          </a:bodyPr>
          <a:lstStyle/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Table Name: </a:t>
            </a:r>
            <a:r>
              <a:rPr lang="en-US" dirty="0"/>
              <a:t>Order</a:t>
            </a:r>
          </a:p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Description: </a:t>
            </a:r>
            <a:r>
              <a:rPr lang="en-US" dirty="0"/>
              <a:t>Used for storing order details generated by user.</a:t>
            </a:r>
          </a:p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Primary Key: </a:t>
            </a:r>
            <a:r>
              <a:rPr lang="en-US" dirty="0" err="1"/>
              <a:t>o_id</a:t>
            </a:r>
            <a:r>
              <a:rPr lang="en-US" dirty="0"/>
              <a:t> (Order ID)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489865" y="1735450"/>
          <a:ext cx="7329097" cy="466547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70192">
                  <a:extLst>
                    <a:ext uri="{9D8B030D-6E8A-4147-A177-3AD203B41FA5}">
                      <a16:colId xmlns:a16="http://schemas.microsoft.com/office/drawing/2014/main" val="1277697059"/>
                    </a:ext>
                  </a:extLst>
                </a:gridCol>
                <a:gridCol w="985425">
                  <a:extLst>
                    <a:ext uri="{9D8B030D-6E8A-4147-A177-3AD203B41FA5}">
                      <a16:colId xmlns:a16="http://schemas.microsoft.com/office/drawing/2014/main" val="3932051593"/>
                    </a:ext>
                  </a:extLst>
                </a:gridCol>
                <a:gridCol w="739069">
                  <a:extLst>
                    <a:ext uri="{9D8B030D-6E8A-4147-A177-3AD203B41FA5}">
                      <a16:colId xmlns:a16="http://schemas.microsoft.com/office/drawing/2014/main" val="1205484447"/>
                    </a:ext>
                  </a:extLst>
                </a:gridCol>
                <a:gridCol w="1354959">
                  <a:extLst>
                    <a:ext uri="{9D8B030D-6E8A-4147-A177-3AD203B41FA5}">
                      <a16:colId xmlns:a16="http://schemas.microsoft.com/office/drawing/2014/main" val="614899737"/>
                    </a:ext>
                  </a:extLst>
                </a:gridCol>
                <a:gridCol w="3079452">
                  <a:extLst>
                    <a:ext uri="{9D8B030D-6E8A-4147-A177-3AD203B41FA5}">
                      <a16:colId xmlns:a16="http://schemas.microsoft.com/office/drawing/2014/main" val="3972797358"/>
                    </a:ext>
                  </a:extLst>
                </a:gridCol>
              </a:tblGrid>
              <a:tr h="525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Fields Name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Size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Constraint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8905498"/>
                  </a:ext>
                </a:extLst>
              </a:tr>
              <a:tr h="9345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o_id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Null, Unique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Order Id:  Used for unique identification of the orders. It’ll be used for generating the receipts.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0137242"/>
                  </a:ext>
                </a:extLst>
              </a:tr>
              <a:tr h="777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o_prods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Order prods:  Used for storing list of products, each order contains.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5927115"/>
                  </a:ext>
                </a:extLst>
              </a:tr>
              <a:tr h="6751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o_quant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Order quantity:  Used for storing the total number of products an order contains.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448543"/>
                  </a:ext>
                </a:extLst>
              </a:tr>
              <a:tr h="879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o_tot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Order total:  Used for storing the total amount of all the products together.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5488335"/>
                  </a:ext>
                </a:extLst>
              </a:tr>
              <a:tr h="777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o_date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Datetime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Order date: Used for storing the time and date on which the order was generated.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4481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64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&amp;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298" y="2084832"/>
            <a:ext cx="9720073" cy="402336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To provide an online platform for gardening enthusiasts for buying gardening products from the comfort of home.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Enables the owner to view and solve the customer’s queries/problems at     one place through chat system. They can also update regarding it solutions conveniently.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By saving time for customers by eliminating the need to physically                              visit the nursery for buying products or resolving query.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It eliminates the need of paper work and saves time.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6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Data Specifications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174" y="1934707"/>
            <a:ext cx="4052838" cy="1327108"/>
          </a:xfrm>
        </p:spPr>
        <p:txBody>
          <a:bodyPr>
            <a:normAutofit fontScale="85000" lnSpcReduction="20000"/>
          </a:bodyPr>
          <a:lstStyle/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Table Name: </a:t>
            </a:r>
            <a:r>
              <a:rPr lang="en-US" dirty="0"/>
              <a:t>Products</a:t>
            </a:r>
          </a:p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Description: </a:t>
            </a:r>
            <a:r>
              <a:rPr lang="en-US" dirty="0"/>
              <a:t>Used for storing Product details added by admin.</a:t>
            </a:r>
          </a:p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Primary Key: </a:t>
            </a:r>
            <a:r>
              <a:rPr lang="en-US" dirty="0" err="1"/>
              <a:t>p_id</a:t>
            </a:r>
            <a:r>
              <a:rPr lang="en-US" dirty="0"/>
              <a:t> (Product ID)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681182" y="1689048"/>
          <a:ext cx="7014948" cy="47438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20034">
                  <a:extLst>
                    <a:ext uri="{9D8B030D-6E8A-4147-A177-3AD203B41FA5}">
                      <a16:colId xmlns:a16="http://schemas.microsoft.com/office/drawing/2014/main" val="1820449909"/>
                    </a:ext>
                  </a:extLst>
                </a:gridCol>
                <a:gridCol w="943186">
                  <a:extLst>
                    <a:ext uri="{9D8B030D-6E8A-4147-A177-3AD203B41FA5}">
                      <a16:colId xmlns:a16="http://schemas.microsoft.com/office/drawing/2014/main" val="1274823368"/>
                    </a:ext>
                  </a:extLst>
                </a:gridCol>
                <a:gridCol w="628791">
                  <a:extLst>
                    <a:ext uri="{9D8B030D-6E8A-4147-A177-3AD203B41FA5}">
                      <a16:colId xmlns:a16="http://schemas.microsoft.com/office/drawing/2014/main" val="2646039040"/>
                    </a:ext>
                  </a:extLst>
                </a:gridCol>
                <a:gridCol w="1296881">
                  <a:extLst>
                    <a:ext uri="{9D8B030D-6E8A-4147-A177-3AD203B41FA5}">
                      <a16:colId xmlns:a16="http://schemas.microsoft.com/office/drawing/2014/main" val="4082439645"/>
                    </a:ext>
                  </a:extLst>
                </a:gridCol>
                <a:gridCol w="3026056">
                  <a:extLst>
                    <a:ext uri="{9D8B030D-6E8A-4147-A177-3AD203B41FA5}">
                      <a16:colId xmlns:a16="http://schemas.microsoft.com/office/drawing/2014/main" val="2434468270"/>
                    </a:ext>
                  </a:extLst>
                </a:gridCol>
              </a:tblGrid>
              <a:tr h="4795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Fields Name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Size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Constraint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9710751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p_id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Null, Unique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Product Id: Used for uniquely identifying different products. Also used in order receipt.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9293892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p_details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Product Details: Used for storing the product description.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992098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p_img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Product Image: Used for storing the product image.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6531973"/>
                  </a:ext>
                </a:extLst>
              </a:tr>
              <a:tr h="780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p_name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Product Name: Used for uniquely identifying different products. Also used in order receipt.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6480638"/>
                  </a:ext>
                </a:extLst>
              </a:tr>
              <a:tr h="725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p_price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Product Price: Used for storing the price of product. Also used for generating total in order.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39472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p_units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Product Units: Used for storing the product units.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729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084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Data Specifications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174" y="1934707"/>
            <a:ext cx="4052838" cy="1327108"/>
          </a:xfrm>
        </p:spPr>
        <p:txBody>
          <a:bodyPr>
            <a:normAutofit fontScale="85000" lnSpcReduction="20000"/>
          </a:bodyPr>
          <a:lstStyle/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Table Name: </a:t>
            </a:r>
            <a:r>
              <a:rPr lang="en-US" dirty="0"/>
              <a:t>Payments</a:t>
            </a:r>
          </a:p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Description: </a:t>
            </a:r>
            <a:r>
              <a:rPr lang="en-US" dirty="0"/>
              <a:t>Used for storing payment details generated by user.</a:t>
            </a:r>
          </a:p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Primary Key: </a:t>
            </a:r>
            <a:r>
              <a:rPr lang="en-US" dirty="0" err="1"/>
              <a:t>pay_id</a:t>
            </a:r>
            <a:r>
              <a:rPr lang="en-US" dirty="0"/>
              <a:t> (Payment ID)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804012" y="1749543"/>
          <a:ext cx="7096836" cy="460157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7584">
                  <a:extLst>
                    <a:ext uri="{9D8B030D-6E8A-4147-A177-3AD203B41FA5}">
                      <a16:colId xmlns:a16="http://schemas.microsoft.com/office/drawing/2014/main" val="3364383388"/>
                    </a:ext>
                  </a:extLst>
                </a:gridCol>
                <a:gridCol w="973186">
                  <a:extLst>
                    <a:ext uri="{9D8B030D-6E8A-4147-A177-3AD203B41FA5}">
                      <a16:colId xmlns:a16="http://schemas.microsoft.com/office/drawing/2014/main" val="1598368819"/>
                    </a:ext>
                  </a:extLst>
                </a:gridCol>
                <a:gridCol w="835192">
                  <a:extLst>
                    <a:ext uri="{9D8B030D-6E8A-4147-A177-3AD203B41FA5}">
                      <a16:colId xmlns:a16="http://schemas.microsoft.com/office/drawing/2014/main" val="3272779917"/>
                    </a:ext>
                  </a:extLst>
                </a:gridCol>
                <a:gridCol w="1352999">
                  <a:extLst>
                    <a:ext uri="{9D8B030D-6E8A-4147-A177-3AD203B41FA5}">
                      <a16:colId xmlns:a16="http://schemas.microsoft.com/office/drawing/2014/main" val="1959088676"/>
                    </a:ext>
                  </a:extLst>
                </a:gridCol>
                <a:gridCol w="2897875">
                  <a:extLst>
                    <a:ext uri="{9D8B030D-6E8A-4147-A177-3AD203B41FA5}">
                      <a16:colId xmlns:a16="http://schemas.microsoft.com/office/drawing/2014/main" val="2295106281"/>
                    </a:ext>
                  </a:extLst>
                </a:gridCol>
              </a:tblGrid>
              <a:tr h="6256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Size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Constraint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6326135"/>
                  </a:ext>
                </a:extLst>
              </a:tr>
              <a:tr h="802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pay_id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Null, Unique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Payment Id: Used for uniquely identifying different payments. Also used in order receipt.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9789560"/>
                  </a:ext>
                </a:extLst>
              </a:tr>
              <a:tr h="7842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pay_amt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Payment amount: Used for storing the amount paid.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228179"/>
                  </a:ext>
                </a:extLst>
              </a:tr>
              <a:tr h="768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pay_by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Payment by: Used for identifying the person who has generated the payment.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1360236"/>
                  </a:ext>
                </a:extLst>
              </a:tr>
              <a:tr h="768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pay_time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Datetime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Payment time: Used for storing the time when the payment has been generated.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3650594"/>
                  </a:ext>
                </a:extLst>
              </a:tr>
              <a:tr h="84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pay_type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Payment type: Used for storing the way payment has been made (e.g. UPI, Card etc.)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2843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8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Data Specifications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174" y="1934707"/>
            <a:ext cx="4052838" cy="1327108"/>
          </a:xfrm>
        </p:spPr>
        <p:txBody>
          <a:bodyPr>
            <a:normAutofit fontScale="85000" lnSpcReduction="20000"/>
          </a:bodyPr>
          <a:lstStyle/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Table Name: </a:t>
            </a:r>
            <a:r>
              <a:rPr lang="en-US" dirty="0"/>
              <a:t>Ticket</a:t>
            </a:r>
          </a:p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Description: </a:t>
            </a:r>
            <a:r>
              <a:rPr lang="en-US" dirty="0"/>
              <a:t>Used for storing ticket details generated by user.</a:t>
            </a:r>
          </a:p>
          <a:p>
            <a:pPr marL="231775" lvl="0" indent="-231775">
              <a:buFont typeface="Wingdings" panose="05000000000000000000" pitchFamily="2" charset="2"/>
              <a:buChar char="§"/>
            </a:pPr>
            <a:r>
              <a:rPr lang="en-US" b="1" dirty="0"/>
              <a:t>Primary Key: </a:t>
            </a:r>
            <a:r>
              <a:rPr lang="en-US" dirty="0" err="1"/>
              <a:t>t_id</a:t>
            </a:r>
            <a:r>
              <a:rPr lang="en-US" dirty="0"/>
              <a:t> (Ticket ID)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447641" y="1735772"/>
          <a:ext cx="7371319" cy="48072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5698">
                  <a:extLst>
                    <a:ext uri="{9D8B030D-6E8A-4147-A177-3AD203B41FA5}">
                      <a16:colId xmlns:a16="http://schemas.microsoft.com/office/drawing/2014/main" val="3239208809"/>
                    </a:ext>
                  </a:extLst>
                </a:gridCol>
                <a:gridCol w="982843">
                  <a:extLst>
                    <a:ext uri="{9D8B030D-6E8A-4147-A177-3AD203B41FA5}">
                      <a16:colId xmlns:a16="http://schemas.microsoft.com/office/drawing/2014/main" val="3154428877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3479646383"/>
                    </a:ext>
                  </a:extLst>
                </a:gridCol>
                <a:gridCol w="1412836">
                  <a:extLst>
                    <a:ext uri="{9D8B030D-6E8A-4147-A177-3AD203B41FA5}">
                      <a16:colId xmlns:a16="http://schemas.microsoft.com/office/drawing/2014/main" val="991729426"/>
                    </a:ext>
                  </a:extLst>
                </a:gridCol>
                <a:gridCol w="3009955">
                  <a:extLst>
                    <a:ext uri="{9D8B030D-6E8A-4147-A177-3AD203B41FA5}">
                      <a16:colId xmlns:a16="http://schemas.microsoft.com/office/drawing/2014/main" val="692963281"/>
                    </a:ext>
                  </a:extLst>
                </a:gridCol>
              </a:tblGrid>
              <a:tr h="6365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Size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Constraint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353414"/>
                  </a:ext>
                </a:extLst>
              </a:tr>
              <a:tr h="11368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t_id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Null, Unique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Ticket Id: Used for uniquely identifying ticket generated by the customer. Also will be used while responding to the queries of customer.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8327167"/>
                  </a:ext>
                </a:extLst>
              </a:tr>
              <a:tr h="11207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t_by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Ticket by: Used for storing the name of customer who has generated the ticket. Also used for responding.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973800"/>
                  </a:ext>
                </a:extLst>
              </a:tr>
              <a:tr h="8140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t_con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Ticket Content: Used for storing the queries generated by the users.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8692236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t_time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Datetime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Ticket Time: Used for storing the time when the ticket was generated.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407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&amp; output screens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436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Home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1" y="1685108"/>
            <a:ext cx="8181030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&amp; output screens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436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Home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2" y="1900483"/>
            <a:ext cx="8190343" cy="46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&amp; output screens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436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Sign Up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80" y="1776549"/>
            <a:ext cx="8445629" cy="47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&amp; output screens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436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Sign Up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23" y="1881050"/>
            <a:ext cx="7853161" cy="44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&amp; output screens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9412" y="2084832"/>
            <a:ext cx="3288565" cy="436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Login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14" y="1933303"/>
            <a:ext cx="7713754" cy="43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1081"/>
            <a:ext cx="7772400" cy="146304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947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763" y="2084832"/>
            <a:ext cx="972007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 Profile Module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 Product Module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 Cart &amp; Order Module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 Payment Module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 Ticket Module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 Feedback Module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&amp;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2224039" cy="4435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ERD Diagram</a:t>
            </a:r>
            <a:endParaRPr lang="en-US" dirty="0"/>
          </a:p>
        </p:txBody>
      </p:sp>
      <p:pic>
        <p:nvPicPr>
          <p:cNvPr id="5" name="Picture 4" descr="C:\Users\Shiwani\AppData\Local\Microsoft\Windows\INetCache\Content.MSO\DA574F73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5" r="7349"/>
          <a:stretch/>
        </p:blipFill>
        <p:spPr bwMode="auto">
          <a:xfrm>
            <a:off x="5049672" y="0"/>
            <a:ext cx="6550925" cy="67283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562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2292278" cy="4981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Class Diagram</a:t>
            </a:r>
            <a:endParaRPr lang="en-US" dirty="0"/>
          </a:p>
        </p:txBody>
      </p:sp>
      <p:pic>
        <p:nvPicPr>
          <p:cNvPr id="6" name="Picture 5" descr="C:\Users\Shiwani\AppData\Local\Microsoft\Windows\INetCache\Content.MSO\3A722CF9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9" r="9542"/>
          <a:stretch/>
        </p:blipFill>
        <p:spPr bwMode="auto">
          <a:xfrm>
            <a:off x="3138986" y="729400"/>
            <a:ext cx="8598089" cy="58351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827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220326" cy="38896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Deployment Diagram</a:t>
            </a:r>
            <a:endParaRPr lang="en-US" dirty="0"/>
          </a:p>
        </p:txBody>
      </p:sp>
      <p:pic>
        <p:nvPicPr>
          <p:cNvPr id="4" name="Picture 3" descr="C:\Users\Shiwani\AppData\Local\Microsoft\Windows\INetCache\Content.MSO\22A56592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4" r="25267"/>
          <a:stretch/>
        </p:blipFill>
        <p:spPr bwMode="auto">
          <a:xfrm>
            <a:off x="4790364" y="941696"/>
            <a:ext cx="6141493" cy="50087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2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3588815" cy="4844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Module Hierarchy Diagram</a:t>
            </a:r>
            <a:endParaRPr lang="en-US" dirty="0"/>
          </a:p>
        </p:txBody>
      </p:sp>
      <p:pic>
        <p:nvPicPr>
          <p:cNvPr id="5" name="Picture 4" descr="C:\Users\Shiwani\AppData\Local\Microsoft\Windows\INetCache\Content.MSO\3CA3ED51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7" r="11578"/>
          <a:stretch/>
        </p:blipFill>
        <p:spPr bwMode="auto">
          <a:xfrm>
            <a:off x="3349790" y="922029"/>
            <a:ext cx="8114329" cy="52194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02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990" y="2195927"/>
            <a:ext cx="3288565" cy="86663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Use case Diagrams</a:t>
            </a:r>
          </a:p>
          <a:p>
            <a:pPr marL="0" indent="0">
              <a:buNone/>
            </a:pPr>
            <a:r>
              <a:rPr lang="en-US" dirty="0" smtClean="0"/>
              <a:t>1. System</a:t>
            </a:r>
            <a:endParaRPr lang="en-US" dirty="0"/>
          </a:p>
        </p:txBody>
      </p:sp>
      <p:pic>
        <p:nvPicPr>
          <p:cNvPr id="5" name="Picture 4" descr="C:\Users\Shiwani\AppData\Local\Microsoft\Windows\INetCache\Content.MSO\76CCEE46.tmp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8" r="18073"/>
          <a:stretch/>
        </p:blipFill>
        <p:spPr bwMode="auto">
          <a:xfrm>
            <a:off x="5117910" y="351291"/>
            <a:ext cx="5745708" cy="6363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90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</TotalTime>
  <Words>1416</Words>
  <Application>Microsoft Office PowerPoint</Application>
  <PresentationFormat>Widescreen</PresentationFormat>
  <Paragraphs>327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Green Bliss (A Web Application)</vt:lpstr>
      <vt:lpstr>Introduction</vt:lpstr>
      <vt:lpstr>Objectives &amp; Scope</vt:lpstr>
      <vt:lpstr>Modules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Design &amp; Analysis</vt:lpstr>
      <vt:lpstr>Data Specifications</vt:lpstr>
      <vt:lpstr>Data Specifications</vt:lpstr>
      <vt:lpstr>Data Specifications</vt:lpstr>
      <vt:lpstr>Data Specifications</vt:lpstr>
      <vt:lpstr>Data Specifications</vt:lpstr>
      <vt:lpstr>Data Specifications</vt:lpstr>
      <vt:lpstr>Data Specifications</vt:lpstr>
      <vt:lpstr>Input &amp; output screens</vt:lpstr>
      <vt:lpstr>Input &amp; output screens</vt:lpstr>
      <vt:lpstr>Input &amp; output screens</vt:lpstr>
      <vt:lpstr>Input &amp; output screens</vt:lpstr>
      <vt:lpstr>Input &amp; output screens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Shiwani</dc:creator>
  <cp:lastModifiedBy>Shiwani</cp:lastModifiedBy>
  <cp:revision>2</cp:revision>
  <dcterms:created xsi:type="dcterms:W3CDTF">2023-06-14T11:07:30Z</dcterms:created>
  <dcterms:modified xsi:type="dcterms:W3CDTF">2023-06-14T11:45:39Z</dcterms:modified>
</cp:coreProperties>
</file>